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Acme" panose="02000706050000020004" pitchFamily="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2DDF0-C360-4AE7-B36E-CA0DE64B2F9B}" v="395" dt="2021-05-23T04:19:52.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035" autoAdjust="0"/>
  </p:normalViewPr>
  <p:slideViewPr>
    <p:cSldViewPr snapToGrid="0">
      <p:cViewPr varScale="1">
        <p:scale>
          <a:sx n="28" d="100"/>
          <a:sy n="28" d="100"/>
        </p:scale>
        <p:origin x="1090" y="29"/>
      </p:cViewPr>
      <p:guideLst/>
    </p:cSldViewPr>
  </p:slideViewPr>
  <p:notesTextViewPr>
    <p:cViewPr>
      <p:scale>
        <a:sx n="1" d="1"/>
        <a:sy n="1" d="1"/>
      </p:scale>
      <p:origin x="0" y="0"/>
    </p:cViewPr>
  </p:notesTextViewPr>
  <p:notesViewPr>
    <p:cSldViewPr snapToGrid="0">
      <p:cViewPr varScale="1">
        <p:scale>
          <a:sx n="62" d="100"/>
          <a:sy n="62" d="100"/>
        </p:scale>
        <p:origin x="11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8C2DDF0-C360-4AE7-B36E-CA0DE64B2F9B}"/>
    <pc:docChg chg="undo custSel addSld delSld modSld modHandout">
      <pc:chgData name="Stan Cox" userId="9376f276357bfffd" providerId="LiveId" clId="{58C2DDF0-C360-4AE7-B36E-CA0DE64B2F9B}" dt="2021-05-23T04:20:45.479" v="3931" actId="47"/>
      <pc:docMkLst>
        <pc:docMk/>
      </pc:docMkLst>
      <pc:sldChg chg="modSp mod modAnim modNotesTx">
        <pc:chgData name="Stan Cox" userId="9376f276357bfffd" providerId="LiveId" clId="{58C2DDF0-C360-4AE7-B36E-CA0DE64B2F9B}" dt="2021-05-23T02:21:01.704" v="2516" actId="20577"/>
        <pc:sldMkLst>
          <pc:docMk/>
          <pc:sldMk cId="4251940266" sldId="257"/>
        </pc:sldMkLst>
        <pc:spChg chg="mod">
          <ac:chgData name="Stan Cox" userId="9376f276357bfffd" providerId="LiveId" clId="{58C2DDF0-C360-4AE7-B36E-CA0DE64B2F9B}" dt="2021-05-22T22:32:13.146" v="325" actId="1035"/>
          <ac:spMkLst>
            <pc:docMk/>
            <pc:sldMk cId="4251940266" sldId="257"/>
            <ac:spMk id="2" creationId="{407D055C-20F0-4E6C-8263-22B6D7CE6389}"/>
          </ac:spMkLst>
        </pc:spChg>
        <pc:spChg chg="mod">
          <ac:chgData name="Stan Cox" userId="9376f276357bfffd" providerId="LiveId" clId="{58C2DDF0-C360-4AE7-B36E-CA0DE64B2F9B}" dt="2021-05-23T02:04:56.531" v="1816" actId="113"/>
          <ac:spMkLst>
            <pc:docMk/>
            <pc:sldMk cId="4251940266" sldId="257"/>
            <ac:spMk id="3" creationId="{6F25C590-7C8B-4E7E-9C53-9021ED82CBB0}"/>
          </ac:spMkLst>
        </pc:spChg>
      </pc:sldChg>
      <pc:sldChg chg="add del setBg">
        <pc:chgData name="Stan Cox" userId="9376f276357bfffd" providerId="LiveId" clId="{58C2DDF0-C360-4AE7-B36E-CA0DE64B2F9B}" dt="2021-05-23T02:08:59.904" v="1818"/>
        <pc:sldMkLst>
          <pc:docMk/>
          <pc:sldMk cId="1593544140" sldId="258"/>
        </pc:sldMkLst>
      </pc:sldChg>
      <pc:sldChg chg="addSp delSp modSp add mod modTransition modAnim modNotesTx">
        <pc:chgData name="Stan Cox" userId="9376f276357bfffd" providerId="LiveId" clId="{58C2DDF0-C360-4AE7-B36E-CA0DE64B2F9B}" dt="2021-05-23T02:31:43.309" v="2932" actId="20577"/>
        <pc:sldMkLst>
          <pc:docMk/>
          <pc:sldMk cId="1624152198" sldId="258"/>
        </pc:sldMkLst>
        <pc:spChg chg="mod">
          <ac:chgData name="Stan Cox" userId="9376f276357bfffd" providerId="LiveId" clId="{58C2DDF0-C360-4AE7-B36E-CA0DE64B2F9B}" dt="2021-05-23T02:10:08.939" v="1883" actId="20577"/>
          <ac:spMkLst>
            <pc:docMk/>
            <pc:sldMk cId="1624152198" sldId="258"/>
            <ac:spMk id="2" creationId="{407D055C-20F0-4E6C-8263-22B6D7CE6389}"/>
          </ac:spMkLst>
        </pc:spChg>
        <pc:spChg chg="mod">
          <ac:chgData name="Stan Cox" userId="9376f276357bfffd" providerId="LiveId" clId="{58C2DDF0-C360-4AE7-B36E-CA0DE64B2F9B}" dt="2021-05-23T02:21:46.283" v="2517" actId="20577"/>
          <ac:spMkLst>
            <pc:docMk/>
            <pc:sldMk cId="1624152198" sldId="258"/>
            <ac:spMk id="3" creationId="{6F25C590-7C8B-4E7E-9C53-9021ED82CBB0}"/>
          </ac:spMkLst>
        </pc:spChg>
        <pc:spChg chg="add del">
          <ac:chgData name="Stan Cox" userId="9376f276357bfffd" providerId="LiveId" clId="{58C2DDF0-C360-4AE7-B36E-CA0DE64B2F9B}" dt="2021-05-23T02:28:56.277" v="2809" actId="22"/>
          <ac:spMkLst>
            <pc:docMk/>
            <pc:sldMk cId="1624152198" sldId="258"/>
            <ac:spMk id="6" creationId="{79C496FA-6904-4E14-9A21-315146AA5C20}"/>
          </ac:spMkLst>
        </pc:spChg>
        <pc:spChg chg="add del">
          <ac:chgData name="Stan Cox" userId="9376f276357bfffd" providerId="LiveId" clId="{58C2DDF0-C360-4AE7-B36E-CA0DE64B2F9B}" dt="2021-05-23T02:29:01.624" v="2811" actId="22"/>
          <ac:spMkLst>
            <pc:docMk/>
            <pc:sldMk cId="1624152198" sldId="258"/>
            <ac:spMk id="8" creationId="{B7829E66-CB29-449F-A1E2-13EAD60B05D8}"/>
          </ac:spMkLst>
        </pc:spChg>
      </pc:sldChg>
      <pc:sldChg chg="modSp add mod modNotesTx">
        <pc:chgData name="Stan Cox" userId="9376f276357bfffd" providerId="LiveId" clId="{58C2DDF0-C360-4AE7-B36E-CA0DE64B2F9B}" dt="2021-05-23T02:56:03.050" v="3775" actId="113"/>
        <pc:sldMkLst>
          <pc:docMk/>
          <pc:sldMk cId="110143201" sldId="259"/>
        </pc:sldMkLst>
        <pc:spChg chg="mod">
          <ac:chgData name="Stan Cox" userId="9376f276357bfffd" providerId="LiveId" clId="{58C2DDF0-C360-4AE7-B36E-CA0DE64B2F9B}" dt="2021-05-23T02:44:18.311" v="3394" actId="242"/>
          <ac:spMkLst>
            <pc:docMk/>
            <pc:sldMk cId="110143201" sldId="259"/>
            <ac:spMk id="2" creationId="{407D055C-20F0-4E6C-8263-22B6D7CE6389}"/>
          </ac:spMkLst>
        </pc:spChg>
        <pc:spChg chg="mod">
          <ac:chgData name="Stan Cox" userId="9376f276357bfffd" providerId="LiveId" clId="{58C2DDF0-C360-4AE7-B36E-CA0DE64B2F9B}" dt="2021-05-23T02:30:50.878" v="2924" actId="1076"/>
          <ac:spMkLst>
            <pc:docMk/>
            <pc:sldMk cId="110143201" sldId="259"/>
            <ac:spMk id="3" creationId="{6F25C590-7C8B-4E7E-9C53-9021ED82CBB0}"/>
          </ac:spMkLst>
        </pc:spChg>
        <pc:picChg chg="mod">
          <ac:chgData name="Stan Cox" userId="9376f276357bfffd" providerId="LiveId" clId="{58C2DDF0-C360-4AE7-B36E-CA0DE64B2F9B}" dt="2021-05-23T02:29:31.109" v="2816" actId="1076"/>
          <ac:picMkLst>
            <pc:docMk/>
            <pc:sldMk cId="110143201" sldId="259"/>
            <ac:picMk id="11" creationId="{5AAA1E01-F275-4D5A-91CE-FCCD96731463}"/>
          </ac:picMkLst>
        </pc:picChg>
      </pc:sldChg>
      <pc:sldChg chg="add del setBg">
        <pc:chgData name="Stan Cox" userId="9376f276357bfffd" providerId="LiveId" clId="{58C2DDF0-C360-4AE7-B36E-CA0DE64B2F9B}" dt="2021-05-23T02:29:08.347" v="2813"/>
        <pc:sldMkLst>
          <pc:docMk/>
          <pc:sldMk cId="2672897076" sldId="259"/>
        </pc:sldMkLst>
      </pc:sldChg>
      <pc:sldChg chg="new del setBg">
        <pc:chgData name="Stan Cox" userId="9376f276357bfffd" providerId="LiveId" clId="{58C2DDF0-C360-4AE7-B36E-CA0DE64B2F9B}" dt="2021-05-23T04:20:45.479" v="3931" actId="47"/>
        <pc:sldMkLst>
          <pc:docMk/>
          <pc:sldMk cId="214372024"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894A27-91F2-4EB1-9DE9-E1F20E5B5556}"/>
              </a:ext>
            </a:extLst>
          </p:cNvPr>
          <p:cNvSpPr>
            <a:spLocks noGrp="1"/>
          </p:cNvSpPr>
          <p:nvPr>
            <p:ph type="hdr" sz="quarter"/>
          </p:nvPr>
        </p:nvSpPr>
        <p:spPr>
          <a:xfrm>
            <a:off x="0" y="-1"/>
            <a:ext cx="3101546" cy="741405"/>
          </a:xfrm>
          <a:prstGeom prst="rect">
            <a:avLst/>
          </a:prstGeom>
        </p:spPr>
        <p:txBody>
          <a:bodyPr vert="horz" lIns="91440" tIns="45720" rIns="91440" bIns="45720" rtlCol="0"/>
          <a:lstStyle>
            <a:lvl1pPr algn="l">
              <a:defRPr sz="1200"/>
            </a:lvl1pPr>
          </a:lstStyle>
          <a:p>
            <a:r>
              <a:rPr lang="en-US" sz="2400" dirty="0">
                <a:latin typeface="Acme" panose="02000706050000020004" pitchFamily="2" charset="0"/>
              </a:rPr>
              <a:t>Principles of Leadership</a:t>
            </a:r>
          </a:p>
          <a:p>
            <a:r>
              <a:rPr lang="en-US" dirty="0"/>
              <a:t>Jehoshaphat (2 Chronicles 17-20)</a:t>
            </a:r>
          </a:p>
        </p:txBody>
      </p:sp>
      <p:sp>
        <p:nvSpPr>
          <p:cNvPr id="3" name="Date Placeholder 2">
            <a:extLst>
              <a:ext uri="{FF2B5EF4-FFF2-40B4-BE49-F238E27FC236}">
                <a16:creationId xmlns:a16="http://schemas.microsoft.com/office/drawing/2014/main" id="{4C2CD31F-DE19-42A7-AA97-3FE8C19A54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23, 2021</a:t>
            </a:r>
          </a:p>
        </p:txBody>
      </p:sp>
      <p:sp>
        <p:nvSpPr>
          <p:cNvPr id="4" name="Footer Placeholder 3">
            <a:extLst>
              <a:ext uri="{FF2B5EF4-FFF2-40B4-BE49-F238E27FC236}">
                <a16:creationId xmlns:a16="http://schemas.microsoft.com/office/drawing/2014/main" id="{6B1AE911-BAFA-499D-8210-47D69EC917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E9B7FEF-B5C5-4CBB-95B0-B3C314797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http://soundteaching.org  </a:t>
            </a:r>
            <a:fld id="{927DF95C-24E8-4E67-BB07-4F640AE519D0}" type="slidenum">
              <a:rPr lang="en-US" smtClean="0"/>
              <a:t>‹#›</a:t>
            </a:fld>
            <a:endParaRPr lang="en-US" dirty="0"/>
          </a:p>
        </p:txBody>
      </p:sp>
    </p:spTree>
    <p:extLst>
      <p:ext uri="{BB962C8B-B14F-4D97-AF65-F5344CB8AC3E}">
        <p14:creationId xmlns:p14="http://schemas.microsoft.com/office/powerpoint/2010/main" val="70112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9B505-183D-4B5F-90B3-151284C66477}" type="datetimeFigureOut">
              <a:rPr lang="en-US" smtClean="0"/>
              <a:t>5/22/2021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0EDB4-35E3-452F-8836-AC0299113299}" type="slidenum">
              <a:rPr lang="en-US" smtClean="0"/>
              <a:t>‹#›</a:t>
            </a:fld>
            <a:endParaRPr lang="en-US"/>
          </a:p>
        </p:txBody>
      </p:sp>
    </p:spTree>
    <p:extLst>
      <p:ext uri="{BB962C8B-B14F-4D97-AF65-F5344CB8AC3E}">
        <p14:creationId xmlns:p14="http://schemas.microsoft.com/office/powerpoint/2010/main" val="61257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Our lesson today we will be discussing one of the greatest leaders in the history of the nation of Judah</a:t>
            </a:r>
          </a:p>
          <a:p>
            <a:pPr marL="628650" lvl="1" indent="-171450">
              <a:buFont typeface="Arial" panose="020B0604020202020204" pitchFamily="34" charset="0"/>
              <a:buChar char="•"/>
            </a:pPr>
            <a:r>
              <a:rPr lang="en-US" u="none" dirty="0"/>
              <a:t>Jehoshaphat was the 4</a:t>
            </a:r>
            <a:r>
              <a:rPr lang="en-US" u="none" baseline="30000" dirty="0"/>
              <a:t>th</a:t>
            </a:r>
            <a:r>
              <a:rPr lang="en-US" u="none" dirty="0"/>
              <a:t> king of Judah.</a:t>
            </a:r>
          </a:p>
          <a:p>
            <a:pPr marL="628650" lvl="1" indent="-171450">
              <a:buFont typeface="Arial" panose="020B0604020202020204" pitchFamily="34" charset="0"/>
              <a:buChar char="•"/>
            </a:pPr>
            <a:r>
              <a:rPr lang="en-US" b="1" u="none" dirty="0"/>
              <a:t>He was 35 years old when he became King, following the death of his father Asa (Also a good king).</a:t>
            </a:r>
          </a:p>
          <a:p>
            <a:pPr marL="628650" lvl="1" indent="-171450">
              <a:buFont typeface="Arial" panose="020B0604020202020204" pitchFamily="34" charset="0"/>
              <a:buChar char="•"/>
            </a:pPr>
            <a:r>
              <a:rPr lang="en-US" u="none" dirty="0"/>
              <a:t>He reigned for 25 years.</a:t>
            </a:r>
          </a:p>
          <a:p>
            <a:pPr marL="628650" lvl="1" indent="-171450">
              <a:buFont typeface="Arial" panose="020B0604020202020204" pitchFamily="34" charset="0"/>
              <a:buChar char="•"/>
            </a:pPr>
            <a:r>
              <a:rPr lang="en-US" b="1" u="none" dirty="0"/>
              <a:t>There is a short reference to his reign in 1 Kings 22, but the majority of the details surrounding his time on the throne are contained in 2 Chronicles.</a:t>
            </a:r>
          </a:p>
          <a:p>
            <a:r>
              <a:rPr lang="en-US" b="1" u="none" dirty="0"/>
              <a:t>A short note on Jehoshaphat’s father Asa</a:t>
            </a:r>
          </a:p>
          <a:p>
            <a:pPr marL="628650" lvl="1" indent="-171450">
              <a:buFont typeface="Arial" panose="020B0604020202020204" pitchFamily="34" charset="0"/>
              <a:buChar char="•"/>
            </a:pPr>
            <a:r>
              <a:rPr lang="en-US" u="none" dirty="0"/>
              <a:t>Late in his reign, Asa made an alliance against the king of Israel, with Syria.</a:t>
            </a:r>
          </a:p>
          <a:p>
            <a:pPr marL="628650" lvl="1" indent="-171450">
              <a:buFont typeface="Arial" panose="020B0604020202020204" pitchFamily="34" charset="0"/>
              <a:buChar char="•"/>
            </a:pPr>
            <a:r>
              <a:rPr lang="en-US" b="1" u="none" dirty="0"/>
              <a:t>The alliance worked, as the King of Israel stopped his assault on Judah</a:t>
            </a:r>
          </a:p>
          <a:p>
            <a:pPr marL="628650" lvl="1" indent="-171450">
              <a:buFont typeface="Arial" panose="020B0604020202020204" pitchFamily="34" charset="0"/>
              <a:buChar char="•"/>
            </a:pPr>
            <a:r>
              <a:rPr lang="en-US" u="none" dirty="0"/>
              <a:t>But, God was not pleased…</a:t>
            </a:r>
          </a:p>
          <a:p>
            <a:pPr marL="0" lvl="0" indent="0">
              <a:buFont typeface="Arial" panose="020B0604020202020204" pitchFamily="34" charset="0"/>
              <a:buNone/>
            </a:pPr>
            <a:r>
              <a:rPr lang="en-US" b="1" u="none" dirty="0"/>
              <a:t>(2 Chronicles 16:7-9), </a:t>
            </a:r>
            <a:r>
              <a:rPr lang="en-US" u="none" dirty="0"/>
              <a:t>“</a:t>
            </a:r>
            <a:r>
              <a:rPr lang="en-US" dirty="0"/>
              <a:t>And at that time </a:t>
            </a:r>
            <a:r>
              <a:rPr lang="en-US" dirty="0" err="1"/>
              <a:t>Hanani</a:t>
            </a:r>
            <a:r>
              <a:rPr lang="en-US" dirty="0"/>
              <a:t> the seer came to Asa king of Judah, and said to him: “</a:t>
            </a:r>
            <a:r>
              <a:rPr lang="en-US" u="sng" dirty="0"/>
              <a:t>Because you have relied on the king of Syria, and have not relied on the Lord your God, therefore the army of the king of Syria has escaped from your hand</a:t>
            </a:r>
            <a:r>
              <a:rPr lang="en-US" dirty="0"/>
              <a:t>.</a:t>
            </a:r>
            <a:r>
              <a:rPr lang="en-US" baseline="30000" dirty="0"/>
              <a:t> 8</a:t>
            </a:r>
            <a:r>
              <a:rPr lang="en-US" dirty="0"/>
              <a:t> Were the Ethiopians and the </a:t>
            </a:r>
            <a:r>
              <a:rPr lang="en-US" dirty="0" err="1"/>
              <a:t>Lubim</a:t>
            </a:r>
            <a:r>
              <a:rPr lang="en-US" dirty="0"/>
              <a:t> not a huge army with very many chariots and horsemen? Yet, because you relied on the Lord, He delivered them into your hand.</a:t>
            </a:r>
            <a:r>
              <a:rPr lang="en-US" baseline="30000" dirty="0"/>
              <a:t> 9</a:t>
            </a:r>
            <a:r>
              <a:rPr lang="en-US" dirty="0"/>
              <a:t> For the eyes of the Lord run to and </a:t>
            </a:r>
            <a:r>
              <a:rPr lang="en-US" dirty="0" err="1"/>
              <a:t>fro</a:t>
            </a:r>
            <a:r>
              <a:rPr lang="en-US" dirty="0"/>
              <a:t> throughout the whole earth, to show Himself strong on behalf of those whose heart is loyal to Him. In this you have done foolishly; therefore from now on you shall have wars.”</a:t>
            </a:r>
          </a:p>
          <a:p>
            <a:pPr marL="628650" lvl="1" indent="-171450">
              <a:buFont typeface="Arial" panose="020B0604020202020204" pitchFamily="34" charset="0"/>
              <a:buChar char="•"/>
            </a:pPr>
            <a:r>
              <a:rPr lang="en-US" b="1" u="none" dirty="0"/>
              <a:t>Late in life, he made the same mistake</a:t>
            </a:r>
          </a:p>
          <a:p>
            <a:pPr marL="0" lvl="0" indent="0">
              <a:buFont typeface="Arial" panose="020B0604020202020204" pitchFamily="34" charset="0"/>
              <a:buNone/>
            </a:pPr>
            <a:r>
              <a:rPr lang="en-US" b="1" u="none" dirty="0"/>
              <a:t>(16:12), </a:t>
            </a:r>
            <a:r>
              <a:rPr lang="en-US" i="1" u="none" dirty="0"/>
              <a:t>“</a:t>
            </a:r>
            <a:r>
              <a:rPr lang="en-US" i="1" dirty="0"/>
              <a:t>And in the thirty-ninth year of his reign, Asa became diseased in his feet, and his malady was severe; yet in his disease he did not seek the Lord, but the physicians.”</a:t>
            </a:r>
          </a:p>
          <a:p>
            <a:pPr marL="1085850" lvl="2" indent="-171450">
              <a:buFont typeface="Arial" panose="020B0604020202020204" pitchFamily="34" charset="0"/>
              <a:buChar char="•"/>
            </a:pPr>
            <a:r>
              <a:rPr lang="en-US" u="none" dirty="0"/>
              <a:t>Worth noting.  The idea of relying upon the Lord does not preclude seeking a physician’s help.</a:t>
            </a:r>
          </a:p>
          <a:p>
            <a:pPr marL="1085850" lvl="2" indent="-171450">
              <a:buFont typeface="Arial" panose="020B0604020202020204" pitchFamily="34" charset="0"/>
              <a:buChar char="•"/>
            </a:pPr>
            <a:r>
              <a:rPr lang="en-US" b="1" u="none" dirty="0"/>
              <a:t>But, the question is, where is your trust?!</a:t>
            </a:r>
          </a:p>
          <a:p>
            <a:pPr marL="0" lvl="0" indent="0">
              <a:buFont typeface="Arial" panose="020B0604020202020204" pitchFamily="34" charset="0"/>
              <a:buNone/>
            </a:pPr>
            <a:r>
              <a:rPr lang="en-US" b="1" u="none" dirty="0"/>
              <a:t>(Jeremiah 17:5), </a:t>
            </a:r>
            <a:r>
              <a:rPr lang="en-US" b="1" i="1" u="none" dirty="0"/>
              <a:t>“</a:t>
            </a:r>
            <a:r>
              <a:rPr lang="en-US" i="1" dirty="0"/>
              <a:t>Thus says the Lord: ‘Cursed is the man who trusts in man and makes flesh his strength, whose heart departs from the Lord.’”</a:t>
            </a:r>
            <a:endParaRPr lang="en-US" b="1" i="1" u="none" dirty="0"/>
          </a:p>
          <a:p>
            <a:endParaRPr lang="en-US" dirty="0"/>
          </a:p>
          <a:p>
            <a:pPr algn="ctr"/>
            <a:r>
              <a:rPr lang="en-US" b="1" dirty="0"/>
              <a:t>Let’s examine the reign of Jehoshaphat, to see if he learned from his father’s mistakes.</a:t>
            </a:r>
          </a:p>
        </p:txBody>
      </p:sp>
      <p:sp>
        <p:nvSpPr>
          <p:cNvPr id="4" name="Slide Number Placeholder 3"/>
          <p:cNvSpPr>
            <a:spLocks noGrp="1"/>
          </p:cNvSpPr>
          <p:nvPr>
            <p:ph type="sldNum" sz="quarter" idx="5"/>
          </p:nvPr>
        </p:nvSpPr>
        <p:spPr/>
        <p:txBody>
          <a:bodyPr/>
          <a:lstStyle/>
          <a:p>
            <a:fld id="{CBC0EDB4-35E3-452F-8836-AC0299113299}" type="slidenum">
              <a:rPr lang="en-US" smtClean="0"/>
              <a:t>1</a:t>
            </a:fld>
            <a:endParaRPr lang="en-US"/>
          </a:p>
        </p:txBody>
      </p:sp>
    </p:spTree>
    <p:extLst>
      <p:ext uri="{BB962C8B-B14F-4D97-AF65-F5344CB8AC3E}">
        <p14:creationId xmlns:p14="http://schemas.microsoft.com/office/powerpoint/2010/main" val="364441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emphasize two things about Jehoshaphat in our lesson today:</a:t>
            </a:r>
          </a:p>
          <a:p>
            <a:pPr marL="628650" lvl="1" indent="-171450">
              <a:buFont typeface="Arial" panose="020B0604020202020204" pitchFamily="34" charset="0"/>
              <a:buChar char="•"/>
            </a:pPr>
            <a:r>
              <a:rPr lang="en-US" dirty="0"/>
              <a:t>First, the kind of man he was.  His heart.</a:t>
            </a:r>
          </a:p>
          <a:p>
            <a:pPr marL="628650" lvl="1" indent="-171450">
              <a:buFont typeface="Arial" panose="020B0604020202020204" pitchFamily="34" charset="0"/>
              <a:buChar char="•"/>
            </a:pPr>
            <a:r>
              <a:rPr lang="en-US" dirty="0"/>
              <a:t>Second, the way his character influenced his reign, and his rule over the people of Judah</a:t>
            </a:r>
          </a:p>
          <a:p>
            <a:pPr marL="0" lvl="0" indent="0">
              <a:buFont typeface="Arial" panose="020B0604020202020204" pitchFamily="34" charset="0"/>
              <a:buNone/>
            </a:pPr>
            <a:r>
              <a:rPr lang="en-US" b="1" dirty="0"/>
              <a:t>The Heart of Jehoshaphat</a:t>
            </a:r>
          </a:p>
          <a:p>
            <a:pPr marL="628650" lvl="1" indent="-171450">
              <a:buFont typeface="Arial" panose="020B0604020202020204" pitchFamily="34" charset="0"/>
              <a:buChar char="•"/>
            </a:pPr>
            <a:r>
              <a:rPr lang="en-US" b="1" dirty="0"/>
              <a:t>God reveals that Jehoshaphat walked in His commandments</a:t>
            </a:r>
          </a:p>
          <a:p>
            <a:pPr marL="0" lvl="0" indent="0">
              <a:buFont typeface="Arial" panose="020B0604020202020204" pitchFamily="34" charset="0"/>
              <a:buNone/>
            </a:pPr>
            <a:r>
              <a:rPr lang="en-US" b="1" dirty="0"/>
              <a:t>(2 Chronicles 17:3-5) READ</a:t>
            </a:r>
          </a:p>
          <a:p>
            <a:pPr marL="0" lvl="0" indent="0">
              <a:buFont typeface="Arial" panose="020B0604020202020204" pitchFamily="34" charset="0"/>
              <a:buNone/>
            </a:pPr>
            <a:r>
              <a:rPr lang="en-US" b="1" dirty="0"/>
              <a:t>(Deuteronomy 17:18-20), [Instructions in Israel concerning the duties of Kings when they were to inhabit Canaan], </a:t>
            </a:r>
            <a:r>
              <a:rPr lang="en-US" b="1" i="1" dirty="0"/>
              <a:t>“</a:t>
            </a:r>
            <a:r>
              <a:rPr lang="en-US" i="1" dirty="0"/>
              <a:t>Also it shall be, when he sits on the throne of his kingdom, that he shall write for himself a copy of this law in a book, from the one before the priests, the Levites.</a:t>
            </a:r>
            <a:r>
              <a:rPr lang="en-US" i="1" baseline="30000" dirty="0"/>
              <a:t> 19</a:t>
            </a:r>
            <a:r>
              <a:rPr lang="en-US" i="1" dirty="0"/>
              <a:t> And it shall be with him, and he shall read it all the days of his life, that he may learn to fear the Lord his God and be careful to observe all the words of this law and these statutes,</a:t>
            </a:r>
            <a:r>
              <a:rPr lang="en-US" i="1" baseline="30000" dirty="0"/>
              <a:t> 20</a:t>
            </a:r>
            <a:r>
              <a:rPr lang="en-US" i="1" dirty="0"/>
              <a:t> that his heart may not be lifted above his brethren, that he may not turn aside from the commandment to the right hand or to the left, and that he may prolong his days in his kingdom, he and his children in the midst of Israel.”</a:t>
            </a:r>
          </a:p>
          <a:p>
            <a:pPr marL="1085850" lvl="2" indent="-171450">
              <a:buFont typeface="Arial" panose="020B0604020202020204" pitchFamily="34" charset="0"/>
              <a:buChar char="•"/>
            </a:pPr>
            <a:r>
              <a:rPr lang="en-US" b="0" i="0" dirty="0"/>
              <a:t>Leaders in the church have the same responsibility</a:t>
            </a:r>
          </a:p>
          <a:p>
            <a:pPr marL="0" lvl="0" indent="0">
              <a:buFont typeface="Arial" panose="020B0604020202020204" pitchFamily="34" charset="0"/>
              <a:buNone/>
            </a:pPr>
            <a:r>
              <a:rPr lang="en-US" b="1" i="0" dirty="0"/>
              <a:t>(Acts 20:29-31), [Paul warned the Ephesian elders to be watchful], </a:t>
            </a:r>
            <a:r>
              <a:rPr lang="en-US" b="1" i="1" dirty="0"/>
              <a:t>“</a:t>
            </a:r>
            <a:r>
              <a:rPr lang="en-US" i="1" dirty="0"/>
              <a:t>For I know this, that after my departure savage wolves will come in among you, not sparing the flock.</a:t>
            </a:r>
            <a:r>
              <a:rPr lang="en-US" i="1" baseline="30000" dirty="0"/>
              <a:t> 30</a:t>
            </a:r>
            <a:r>
              <a:rPr lang="en-US" i="1" dirty="0"/>
              <a:t> Also from among yourselves men will rise up, speaking perverse things, to draw away the disciples after themselves.</a:t>
            </a:r>
            <a:r>
              <a:rPr lang="en-US" i="1" baseline="30000" dirty="0"/>
              <a:t> 31</a:t>
            </a:r>
            <a:r>
              <a:rPr lang="en-US" i="1" dirty="0"/>
              <a:t> Therefore watch, and remember that for three years I did not cease to warn everyone night and day with tears.”</a:t>
            </a:r>
          </a:p>
          <a:p>
            <a:pPr marL="1085850" lvl="2" indent="-171450">
              <a:buFont typeface="Arial" panose="020B0604020202020204" pitchFamily="34" charset="0"/>
              <a:buChar char="•"/>
            </a:pPr>
            <a:r>
              <a:rPr lang="en-US" b="0" i="0" dirty="0"/>
              <a:t>So much destruction comes from leadership that does not follow the commandments of God</a:t>
            </a:r>
          </a:p>
          <a:p>
            <a:pPr marL="628650" lvl="1" indent="-171450">
              <a:buFont typeface="Arial" panose="020B0604020202020204" pitchFamily="34" charset="0"/>
              <a:buChar char="•"/>
            </a:pPr>
            <a:r>
              <a:rPr lang="en-US" b="1" dirty="0"/>
              <a:t>[CLICK] Jehoshaphat’s heart delighted in God’s ways</a:t>
            </a:r>
          </a:p>
          <a:p>
            <a:pPr marL="0" lvl="0" indent="0">
              <a:buFont typeface="Arial" panose="020B0604020202020204" pitchFamily="34" charset="0"/>
              <a:buNone/>
            </a:pPr>
            <a:r>
              <a:rPr lang="en-US" b="1" dirty="0"/>
              <a:t>(2 Chronicles 17:6) READ</a:t>
            </a:r>
          </a:p>
          <a:p>
            <a:pPr marL="1085850" lvl="2" indent="-171450">
              <a:buFont typeface="Arial" panose="020B0604020202020204" pitchFamily="34" charset="0"/>
              <a:buChar char="•"/>
            </a:pPr>
            <a:r>
              <a:rPr lang="en-US" b="0" dirty="0"/>
              <a:t>Unlike his patriarch Solomon</a:t>
            </a:r>
          </a:p>
          <a:p>
            <a:pPr marL="0" lvl="0" indent="0">
              <a:buFont typeface="Arial" panose="020B0604020202020204" pitchFamily="34" charset="0"/>
              <a:buNone/>
            </a:pPr>
            <a:r>
              <a:rPr lang="en-US" b="1" dirty="0"/>
              <a:t>(Deuteronomy 17:17), [God’s instructions regarding Kings], </a:t>
            </a:r>
            <a:r>
              <a:rPr lang="en-US" b="0" i="1" dirty="0"/>
              <a:t>“</a:t>
            </a:r>
            <a:r>
              <a:rPr lang="en-US" i="1" dirty="0"/>
              <a:t>Neither shall he multiply wives for himself, lest his heart turn away; nor shall he greatly multiply silver and gold for himself.”</a:t>
            </a:r>
          </a:p>
          <a:p>
            <a:pPr marL="0" lvl="0" indent="0">
              <a:buFont typeface="Arial" panose="020B0604020202020204" pitchFamily="34" charset="0"/>
              <a:buNone/>
            </a:pPr>
            <a:r>
              <a:rPr lang="en-US" b="1" i="0" dirty="0"/>
              <a:t>(1 Kings 11:4), </a:t>
            </a:r>
            <a:r>
              <a:rPr lang="en-US" b="0" i="1" dirty="0"/>
              <a:t>“</a:t>
            </a:r>
            <a:r>
              <a:rPr lang="en-US" i="1" dirty="0"/>
              <a:t>For it was so, when Solomon was old, that his wives turned his heart after other gods; and his heart was not loyal to the Lord his God, as was the heart of his father David.”</a:t>
            </a:r>
            <a:endParaRPr lang="en-US" b="0" i="1" dirty="0"/>
          </a:p>
          <a:p>
            <a:pPr marL="1085850" lvl="2" indent="-171450">
              <a:buFont typeface="Arial" panose="020B0604020202020204" pitchFamily="34" charset="0"/>
              <a:buChar char="•"/>
            </a:pPr>
            <a:r>
              <a:rPr lang="en-US" b="0" dirty="0"/>
              <a:t>Like his patriarch David</a:t>
            </a:r>
          </a:p>
          <a:p>
            <a:pPr marL="0" lvl="0" indent="0">
              <a:buFont typeface="Arial" panose="020B0604020202020204" pitchFamily="34" charset="0"/>
              <a:buNone/>
            </a:pPr>
            <a:r>
              <a:rPr lang="en-US" b="1" dirty="0"/>
              <a:t>(Psalm 63:1), </a:t>
            </a:r>
            <a:r>
              <a:rPr lang="en-US" b="0" i="1" dirty="0"/>
              <a:t>“O God, You are my God; early will I seek You; my soul thirsts for You; my flesh longs for You</a:t>
            </a:r>
            <a:br>
              <a:rPr lang="en-US" b="0" i="1" dirty="0"/>
            </a:br>
            <a:r>
              <a:rPr lang="en-US" b="0" i="1" dirty="0"/>
              <a:t>In a dry and thirsty land where there is no water.”</a:t>
            </a:r>
          </a:p>
          <a:p>
            <a:pPr marL="1085850" lvl="2" indent="-171450">
              <a:buFont typeface="Arial" panose="020B0604020202020204" pitchFamily="34" charset="0"/>
              <a:buChar char="•"/>
            </a:pPr>
            <a:r>
              <a:rPr lang="en-US" dirty="0"/>
              <a:t>Dangers of corrupt companionship</a:t>
            </a:r>
          </a:p>
          <a:p>
            <a:pPr marL="0" lvl="0" indent="0">
              <a:buFont typeface="Arial" panose="020B0604020202020204" pitchFamily="34" charset="0"/>
              <a:buNone/>
            </a:pPr>
            <a:r>
              <a:rPr lang="en-US" b="1" dirty="0"/>
              <a:t>(1 Corinthians 15:33), </a:t>
            </a:r>
            <a:r>
              <a:rPr lang="en-US" i="1" dirty="0"/>
              <a:t>“Do not be deceived: “Evil company corrupts good habits.”</a:t>
            </a:r>
          </a:p>
          <a:p>
            <a:pPr marL="628650" lvl="1" indent="-171450">
              <a:buFont typeface="Arial" panose="020B0604020202020204" pitchFamily="34" charset="0"/>
              <a:buChar char="•"/>
            </a:pPr>
            <a:r>
              <a:rPr lang="en-US" b="1" dirty="0"/>
              <a:t>[CLICK] He prepared his heart to seek God</a:t>
            </a:r>
          </a:p>
          <a:p>
            <a:pPr marL="1085850" lvl="2" indent="-171450">
              <a:buFont typeface="Arial" panose="020B0604020202020204" pitchFamily="34" charset="0"/>
              <a:buChar char="•"/>
            </a:pPr>
            <a:r>
              <a:rPr lang="en-US" dirty="0"/>
              <a:t>On this occasion, the prophet Jehu came to Jehoshaphat to admonish him for his alliance with King Ahab of Israel (a wicked king).  But, the word of the Lord was not entirely negative</a:t>
            </a:r>
          </a:p>
          <a:p>
            <a:pPr marL="0" lvl="0" indent="0">
              <a:buFont typeface="Arial" panose="020B0604020202020204" pitchFamily="34" charset="0"/>
              <a:buNone/>
            </a:pPr>
            <a:r>
              <a:rPr lang="en-US" b="1" dirty="0"/>
              <a:t>(2 Chronicles 19:3) READ</a:t>
            </a:r>
          </a:p>
          <a:p>
            <a:pPr marL="1085850" lvl="2" indent="-171450">
              <a:buFont typeface="Arial" panose="020B0604020202020204" pitchFamily="34" charset="0"/>
              <a:buChar char="•"/>
            </a:pPr>
            <a:r>
              <a:rPr lang="en-US" b="0" dirty="0"/>
              <a:t>This was seen in his desire to inquire of God before committing to make war against </a:t>
            </a:r>
            <a:r>
              <a:rPr lang="en-US" b="0" dirty="0" err="1"/>
              <a:t>Ramoth</a:t>
            </a:r>
            <a:r>
              <a:rPr lang="en-US" b="0" dirty="0"/>
              <a:t> Gilead</a:t>
            </a:r>
          </a:p>
          <a:p>
            <a:pPr marL="0" lvl="0" indent="0">
              <a:buFont typeface="Arial" panose="020B0604020202020204" pitchFamily="34" charset="0"/>
              <a:buNone/>
            </a:pPr>
            <a:r>
              <a:rPr lang="en-US" b="1" dirty="0"/>
              <a:t>(2 Chronicles 18:4-7) READ</a:t>
            </a:r>
          </a:p>
          <a:p>
            <a:pPr marL="1085850" lvl="2" indent="-171450">
              <a:buFont typeface="Arial" panose="020B0604020202020204" pitchFamily="34" charset="0"/>
              <a:buChar char="•"/>
            </a:pPr>
            <a:r>
              <a:rPr lang="en-US" b="1" dirty="0"/>
              <a:t>Note to parents:  </a:t>
            </a:r>
            <a:r>
              <a:rPr lang="en-US" b="0" dirty="0"/>
              <a:t>Preparation includes instruction in righteousness</a:t>
            </a:r>
          </a:p>
          <a:p>
            <a:pPr marL="0" lvl="0" indent="0">
              <a:buFont typeface="Arial" panose="020B0604020202020204" pitchFamily="34" charset="0"/>
              <a:buNone/>
            </a:pPr>
            <a:r>
              <a:rPr lang="en-US" b="1" dirty="0"/>
              <a:t>(Deuteronomy 6:4-8), </a:t>
            </a:r>
            <a:r>
              <a:rPr lang="en-US" b="0" i="1" dirty="0"/>
              <a:t>“Hear, O Israel: The Lord our God, the Lord is one!</a:t>
            </a:r>
            <a:r>
              <a:rPr lang="en-US" b="0" i="1" baseline="30000" dirty="0"/>
              <a:t> 5</a:t>
            </a:r>
            <a:r>
              <a:rPr lang="en-US" b="0" i="1" dirty="0"/>
              <a:t> You shall love the Lord your God with all your heart, with all your soul, and with all your strength. </a:t>
            </a:r>
            <a:r>
              <a:rPr lang="en-US" b="0" i="1" baseline="30000" dirty="0"/>
              <a:t>6</a:t>
            </a:r>
            <a:r>
              <a:rPr lang="en-US" b="0" i="1" dirty="0"/>
              <a:t> “And these words which I command you today shall be in your heart.</a:t>
            </a:r>
            <a:r>
              <a:rPr lang="en-US" b="0" i="1" baseline="30000" dirty="0"/>
              <a:t> 7</a:t>
            </a:r>
            <a:r>
              <a:rPr lang="en-US" b="0" i="1" dirty="0"/>
              <a:t> You shall teach them diligently to your children, and shall talk of them when you sit in your house, when you walk by the way, when you lie down, and when you rise up.</a:t>
            </a:r>
            <a:r>
              <a:rPr lang="en-US" b="0" i="1" baseline="30000" dirty="0"/>
              <a:t> 8</a:t>
            </a:r>
            <a:r>
              <a:rPr lang="en-US" b="0" i="1" dirty="0"/>
              <a:t> You shall bind them as a sign on your hand, and they shall be as frontlets between your eyes.</a:t>
            </a:r>
            <a:r>
              <a:rPr lang="en-US" b="0" i="1" baseline="30000" dirty="0"/>
              <a:t> 9</a:t>
            </a:r>
            <a:r>
              <a:rPr lang="en-US" b="0" i="1" dirty="0"/>
              <a:t> You shall write them on the doorposts of your house and on your gates.”</a:t>
            </a:r>
          </a:p>
          <a:p>
            <a:pPr marL="0" lvl="0" indent="0">
              <a:buFont typeface="Arial" panose="020B0604020202020204" pitchFamily="34" charset="0"/>
              <a:buNone/>
            </a:pPr>
            <a:r>
              <a:rPr lang="en-US" b="1" i="0" dirty="0"/>
              <a:t>(Ephesians 6:4), </a:t>
            </a:r>
            <a:r>
              <a:rPr lang="en-US" b="0" i="1" dirty="0"/>
              <a:t>“</a:t>
            </a:r>
            <a:r>
              <a:rPr lang="en-US" i="1" dirty="0"/>
              <a:t>And you, fathers, do not provoke your children to wrath, but bring them up in the training and admonition of the Lord.”</a:t>
            </a:r>
          </a:p>
          <a:p>
            <a:pPr marL="628650" lvl="1" indent="-171450">
              <a:buFont typeface="Arial" panose="020B0604020202020204" pitchFamily="34" charset="0"/>
              <a:buChar char="•"/>
            </a:pPr>
            <a:r>
              <a:rPr lang="en-US" b="1" i="0" dirty="0"/>
              <a:t>[CLICK] He trusted in God</a:t>
            </a:r>
            <a:endParaRPr lang="en-US" b="0" i="0" dirty="0"/>
          </a:p>
          <a:p>
            <a:pPr marL="1085850" lvl="2" indent="-171450">
              <a:buFont typeface="Arial" panose="020B0604020202020204" pitchFamily="34" charset="0"/>
              <a:buChar char="•"/>
            </a:pPr>
            <a:r>
              <a:rPr lang="en-US" b="0" i="0" dirty="0"/>
              <a:t>This is evident in his prayer to God before the people when Moab and Ammon brought war to Judah. </a:t>
            </a:r>
            <a:r>
              <a:rPr lang="en-US" b="0" i="1" dirty="0"/>
              <a:t>“And Jehoshaphat feared, and set himself to seek the Lord, and proclaimed a fast throughout all Judah” </a:t>
            </a:r>
            <a:r>
              <a:rPr lang="en-US" b="1" i="0" dirty="0"/>
              <a:t>(20:3).</a:t>
            </a:r>
          </a:p>
          <a:p>
            <a:pPr marL="0" lvl="0" indent="0">
              <a:buFont typeface="Arial" panose="020B0604020202020204" pitchFamily="34" charset="0"/>
              <a:buNone/>
            </a:pPr>
            <a:r>
              <a:rPr lang="en-US" b="1" i="0" dirty="0"/>
              <a:t>(2 Chronicles 20:5-12) READ</a:t>
            </a:r>
          </a:p>
          <a:p>
            <a:pPr marL="1085850" lvl="2" indent="-171450">
              <a:buFont typeface="Arial" panose="020B0604020202020204" pitchFamily="34" charset="0"/>
              <a:buChar char="•"/>
            </a:pPr>
            <a:r>
              <a:rPr lang="en-US" b="0" i="0" dirty="0"/>
              <a:t>In this way he differed from his father before him</a:t>
            </a:r>
          </a:p>
          <a:p>
            <a:pPr marL="1085850" lvl="2" indent="-171450">
              <a:buFont typeface="Arial" panose="020B0604020202020204" pitchFamily="34" charset="0"/>
              <a:buChar char="•"/>
            </a:pPr>
            <a:r>
              <a:rPr lang="en-US" b="0" i="0" dirty="0"/>
              <a:t>He knew that his only hope was to turn to the Lord</a:t>
            </a:r>
          </a:p>
          <a:p>
            <a:pPr marL="1085850" lvl="2" indent="-171450">
              <a:buFont typeface="Arial" panose="020B0604020202020204" pitchFamily="34" charset="0"/>
              <a:buChar char="•"/>
            </a:pPr>
            <a:r>
              <a:rPr lang="en-US" b="0" i="0" dirty="0"/>
              <a:t>The same is true of us today!</a:t>
            </a:r>
          </a:p>
          <a:p>
            <a:pPr marL="0" lvl="0" indent="0">
              <a:buFont typeface="Arial" panose="020B0604020202020204" pitchFamily="34" charset="0"/>
              <a:buNone/>
            </a:pPr>
            <a:r>
              <a:rPr lang="en-US" b="1" dirty="0"/>
              <a:t>(1 Corinthians 15:54-57), </a:t>
            </a:r>
            <a:r>
              <a:rPr lang="en-US" b="0" i="1" dirty="0"/>
              <a:t>“So when this corruptible has put on incorruption, and this mortal has put on immortality, then shall be brought to pass the saying that is written: “Death is swallowed up in victory.” </a:t>
            </a:r>
            <a:r>
              <a:rPr lang="en-US" b="0" i="1" baseline="30000" dirty="0"/>
              <a:t>55</a:t>
            </a:r>
            <a:r>
              <a:rPr lang="en-US" b="0" i="1" dirty="0"/>
              <a:t> “O Death, where is your sting? O Hades, where is your victory?” </a:t>
            </a:r>
            <a:r>
              <a:rPr lang="en-US" b="0" i="1" baseline="30000" dirty="0"/>
              <a:t>56</a:t>
            </a:r>
            <a:r>
              <a:rPr lang="en-US" b="0" i="1" dirty="0"/>
              <a:t> The sting of death is sin, and the strength of sin is the law.</a:t>
            </a:r>
            <a:r>
              <a:rPr lang="en-US" b="0" i="1" baseline="30000" dirty="0"/>
              <a:t> 57</a:t>
            </a:r>
            <a:r>
              <a:rPr lang="en-US" b="0" i="1" dirty="0"/>
              <a:t> But thanks be to God, who gives us the victory through our Lord Jesus Christ.”</a:t>
            </a:r>
          </a:p>
          <a:p>
            <a:pPr marL="0" lvl="0" indent="0">
              <a:buFont typeface="Arial" panose="020B0604020202020204" pitchFamily="34" charset="0"/>
              <a:buNone/>
            </a:pPr>
            <a:r>
              <a:rPr lang="en-US" b="1" dirty="0"/>
              <a:t>(Revelation 17:14), </a:t>
            </a:r>
            <a:r>
              <a:rPr lang="en-US" b="0" i="1" dirty="0"/>
              <a:t>“</a:t>
            </a:r>
            <a:r>
              <a:rPr lang="en-US" i="1" dirty="0"/>
              <a:t>These will make war with the Lamb, and the Lamb will overcome them, for He is Lord of lords and King of kings; and those who are with Him are called, chosen, and faithful.”</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0EDB4-35E3-452F-8836-AC02991132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40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Jehoshaphat’s Reign Over Judah</a:t>
            </a:r>
          </a:p>
          <a:p>
            <a:pPr marL="628650" lvl="1" indent="-171450">
              <a:buFont typeface="Arial" panose="020B0604020202020204" pitchFamily="34" charset="0"/>
              <a:buChar char="•"/>
            </a:pPr>
            <a:r>
              <a:rPr lang="en-US" b="1" dirty="0"/>
              <a:t>He Sent Levites to Teach the Law!</a:t>
            </a:r>
          </a:p>
          <a:p>
            <a:pPr marL="1085850" lvl="2" indent="-171450">
              <a:buFont typeface="Arial" panose="020B0604020202020204" pitchFamily="34" charset="0"/>
              <a:buChar char="•"/>
            </a:pPr>
            <a:r>
              <a:rPr lang="en-US" b="0" dirty="0"/>
              <a:t>Third year of reign (Don’t try to read all the names)</a:t>
            </a:r>
          </a:p>
          <a:p>
            <a:pPr marL="0" lvl="0" indent="0">
              <a:buFont typeface="Arial" panose="020B0604020202020204" pitchFamily="34" charset="0"/>
              <a:buNone/>
            </a:pPr>
            <a:r>
              <a:rPr lang="en-US" b="1" dirty="0"/>
              <a:t>(2 Chronicles 17:7-9) READ</a:t>
            </a:r>
          </a:p>
          <a:p>
            <a:pPr marL="628650" lvl="1" indent="-171450">
              <a:buFont typeface="Arial" panose="020B0604020202020204" pitchFamily="34" charset="0"/>
              <a:buChar char="•"/>
            </a:pPr>
            <a:r>
              <a:rPr lang="en-US" b="1" dirty="0"/>
              <a:t>He Instructed Judges to Fear the Lord!</a:t>
            </a:r>
          </a:p>
          <a:p>
            <a:pPr marL="1085850" lvl="2" indent="-171450">
              <a:buFont typeface="Arial" panose="020B0604020202020204" pitchFamily="34" charset="0"/>
              <a:buChar char="•"/>
            </a:pPr>
            <a:r>
              <a:rPr lang="en-US" b="0" dirty="0"/>
              <a:t>After the battle against </a:t>
            </a:r>
            <a:r>
              <a:rPr lang="en-US" b="0" dirty="0" err="1"/>
              <a:t>Ramoth</a:t>
            </a:r>
            <a:r>
              <a:rPr lang="en-US" b="0" dirty="0"/>
              <a:t> Gilead he institutes reforms in Judah</a:t>
            </a:r>
          </a:p>
          <a:p>
            <a:pPr marL="0" lvl="0" indent="0">
              <a:buFont typeface="Arial" panose="020B0604020202020204" pitchFamily="34" charset="0"/>
              <a:buNone/>
            </a:pPr>
            <a:r>
              <a:rPr lang="en-US" b="1" dirty="0"/>
              <a:t>(2 Chronicles 19:4-7) READ</a:t>
            </a:r>
          </a:p>
          <a:p>
            <a:pPr marL="1085850" lvl="2" indent="-171450">
              <a:buFont typeface="Arial" panose="020B0604020202020204" pitchFamily="34" charset="0"/>
              <a:buChar char="•"/>
            </a:pPr>
            <a:r>
              <a:rPr lang="en-US" b="0" dirty="0"/>
              <a:t>The result – Honest and Righteous Judgment (as God is respected)</a:t>
            </a:r>
          </a:p>
          <a:p>
            <a:pPr marL="628650" lvl="1" indent="-171450">
              <a:buFont typeface="Arial" panose="020B0604020202020204" pitchFamily="34" charset="0"/>
              <a:buChar char="•"/>
            </a:pPr>
            <a:r>
              <a:rPr lang="en-US" b="1" dirty="0"/>
              <a:t>He Commanded Leaders to Warn Against Sin!</a:t>
            </a:r>
          </a:p>
          <a:p>
            <a:pPr marL="0" lvl="0" indent="0">
              <a:buFont typeface="Arial" panose="020B0604020202020204" pitchFamily="34" charset="0"/>
              <a:buNone/>
            </a:pPr>
            <a:r>
              <a:rPr lang="en-US" b="1" dirty="0"/>
              <a:t>(2 Chronicles 19:8-11) READ</a:t>
            </a:r>
          </a:p>
          <a:p>
            <a:pPr marL="628650" lvl="1" indent="-171450">
              <a:buFont typeface="Arial" panose="020B0604020202020204" pitchFamily="34" charset="0"/>
              <a:buChar char="•"/>
            </a:pPr>
            <a:r>
              <a:rPr lang="en-US" b="1" dirty="0"/>
              <a:t>He Encouraged the People to Have Faith!</a:t>
            </a:r>
          </a:p>
          <a:p>
            <a:pPr marL="1085850" lvl="2" indent="-171450">
              <a:buFont typeface="Arial" panose="020B0604020202020204" pitchFamily="34" charset="0"/>
              <a:buChar char="•"/>
            </a:pPr>
            <a:r>
              <a:rPr lang="en-US" b="0" dirty="0"/>
              <a:t>This immediately before the battle with Moab and Ammon</a:t>
            </a:r>
          </a:p>
          <a:p>
            <a:pPr marL="0" lvl="0" indent="0">
              <a:buFont typeface="Arial" panose="020B0604020202020204" pitchFamily="34" charset="0"/>
              <a:buNone/>
            </a:pPr>
            <a:r>
              <a:rPr lang="en-US" b="1" dirty="0"/>
              <a:t>(2 Chronicles 20:20-24) READ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0EDB4-35E3-452F-8836-AC02991132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72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Jehoshaphat was successful as King for one fundamental reason…</a:t>
            </a:r>
          </a:p>
          <a:p>
            <a:pPr marL="628650" lvl="1" indent="-171450">
              <a:buFont typeface="Arial" panose="020B0604020202020204" pitchFamily="34" charset="0"/>
              <a:buChar char="•"/>
            </a:pPr>
            <a:r>
              <a:rPr lang="en-US" b="1" dirty="0"/>
              <a:t>He trusted in God, bringing obedience and righteousness to his reign, and the nation</a:t>
            </a:r>
          </a:p>
          <a:p>
            <a:pPr marL="0" lvl="0" indent="0">
              <a:buFont typeface="Arial" panose="020B0604020202020204" pitchFamily="34" charset="0"/>
              <a:buNone/>
            </a:pPr>
            <a:r>
              <a:rPr lang="en-US" b="1" dirty="0"/>
              <a:t>(2 Chronicles 20:12), </a:t>
            </a:r>
            <a:r>
              <a:rPr lang="en-US" b="0" i="1" dirty="0"/>
              <a:t>“</a:t>
            </a:r>
            <a:r>
              <a:rPr lang="en-US" i="1" dirty="0"/>
              <a:t>O our God, will You not judge them? For we have no power against this great multitude that is coming against us; nor do we know what to do, but our eyes are upon You.”</a:t>
            </a:r>
            <a:endParaRPr lang="en-US" b="0" i="1" dirty="0"/>
          </a:p>
          <a:p>
            <a:endParaRPr lang="en-US" b="0" dirty="0"/>
          </a:p>
          <a:p>
            <a:r>
              <a:rPr lang="en-US" b="1" dirty="0"/>
              <a:t>We learn from him that we are in need of righteous leaders.  From them we too will be blessed by God</a:t>
            </a:r>
          </a:p>
          <a:p>
            <a:pPr marL="628650" lvl="1" indent="-171450">
              <a:buFont typeface="Arial" panose="020B0604020202020204" pitchFamily="34" charset="0"/>
              <a:buChar char="•"/>
            </a:pPr>
            <a:r>
              <a:rPr lang="en-US" b="1" dirty="0"/>
              <a:t>Jehoshaphat’s reward, benefitted the people as well!</a:t>
            </a:r>
          </a:p>
          <a:p>
            <a:pPr marL="0" lvl="0" indent="0">
              <a:buFont typeface="Arial" panose="020B0604020202020204" pitchFamily="34" charset="0"/>
              <a:buNone/>
            </a:pPr>
            <a:r>
              <a:rPr lang="en-US" b="1" dirty="0"/>
              <a:t>(2 Chronicles 20:29-30), </a:t>
            </a:r>
            <a:r>
              <a:rPr lang="en-US" b="0" i="1" dirty="0"/>
              <a:t>“</a:t>
            </a:r>
            <a:r>
              <a:rPr lang="en-US" i="1" dirty="0"/>
              <a:t>And the fear of God was on all the kingdoms of those countries when they heard that the Lord had fought against the enemies of Israel.</a:t>
            </a:r>
            <a:r>
              <a:rPr lang="en-US" i="1" baseline="30000" dirty="0"/>
              <a:t> 30</a:t>
            </a:r>
            <a:r>
              <a:rPr lang="en-US" i="1" dirty="0"/>
              <a:t> Then the realm of Jehoshaphat was quiet, for his God gave him rest all around.”</a:t>
            </a:r>
          </a:p>
          <a:p>
            <a:pPr marL="628650" lvl="1" indent="-171450">
              <a:buFont typeface="Arial" panose="020B0604020202020204" pitchFamily="34" charset="0"/>
              <a:buChar char="•"/>
            </a:pPr>
            <a:r>
              <a:rPr lang="en-US" b="1" i="0" dirty="0"/>
              <a:t>Where do we need this leadership?</a:t>
            </a:r>
          </a:p>
          <a:p>
            <a:pPr marL="1085850" lvl="2" indent="-171450">
              <a:buFont typeface="Arial" panose="020B0604020202020204" pitchFamily="34" charset="0"/>
              <a:buChar char="•"/>
            </a:pPr>
            <a:r>
              <a:rPr lang="en-US" b="1" i="0" dirty="0"/>
              <a:t>In our country</a:t>
            </a:r>
            <a:r>
              <a:rPr lang="en-US" b="0" i="0" dirty="0"/>
              <a:t> – These are the things that make one a good leaders</a:t>
            </a:r>
          </a:p>
          <a:p>
            <a:pPr marL="1085850" lvl="2" indent="-171450">
              <a:buFont typeface="Arial" panose="020B0604020202020204" pitchFamily="34" charset="0"/>
              <a:buChar char="•"/>
            </a:pPr>
            <a:r>
              <a:rPr lang="en-US" b="1" i="0" dirty="0"/>
              <a:t>In our homes </a:t>
            </a:r>
            <a:r>
              <a:rPr lang="en-US" b="0" i="0" dirty="0"/>
              <a:t>– Father’s must aspire to have a heart like Jehoshaphat’s</a:t>
            </a:r>
          </a:p>
          <a:p>
            <a:pPr marL="1085850" lvl="2" indent="-171450">
              <a:buFont typeface="Arial" panose="020B0604020202020204" pitchFamily="34" charset="0"/>
              <a:buChar char="•"/>
            </a:pPr>
            <a:r>
              <a:rPr lang="en-US" b="1" i="0" dirty="0"/>
              <a:t>In the church</a:t>
            </a:r>
            <a:r>
              <a:rPr lang="en-US" b="0" i="0" dirty="0"/>
              <a:t> – We need godly elders here at West Side.</a:t>
            </a:r>
          </a:p>
          <a:p>
            <a:pPr marL="1085850" lvl="2" indent="-171450">
              <a:buFont typeface="Arial" panose="020B0604020202020204" pitchFamily="34" charset="0"/>
              <a:buChar char="•"/>
            </a:pPr>
            <a:r>
              <a:rPr lang="en-US" b="0" i="0" dirty="0"/>
              <a:t>Pray for, train and submit to godly leaders, and we will be blessed.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0EDB4-35E3-452F-8836-AC02991132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28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E09E-C1C5-4E68-9E82-23BC1587F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3033C6-8C60-45A5-BE4E-286BE21A8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3347A-362E-43E7-B4CE-54C72E93CF87}"/>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5" name="Footer Placeholder 4">
            <a:extLst>
              <a:ext uri="{FF2B5EF4-FFF2-40B4-BE49-F238E27FC236}">
                <a16:creationId xmlns:a16="http://schemas.microsoft.com/office/drawing/2014/main" id="{576A124B-753E-410A-AC1F-B22E7926C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48989-8461-434E-BC9B-3CC66868E7D8}"/>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400612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29AF-17CD-456B-A71A-7E6D39591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01854-B2AC-4246-8E73-D40426E92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3486F-A0A2-4DDE-811C-70C17C3B315E}"/>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5" name="Footer Placeholder 4">
            <a:extLst>
              <a:ext uri="{FF2B5EF4-FFF2-40B4-BE49-F238E27FC236}">
                <a16:creationId xmlns:a16="http://schemas.microsoft.com/office/drawing/2014/main" id="{11ACB5F6-E274-41EF-B53A-AA7B30010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ED7C2-F604-4308-903F-FDD9030D25E2}"/>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199839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1B58B-BBD1-4930-A0E0-1BB960E083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74BB1B-63F6-4434-ADD9-2B4D5D8D6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28E91-BD6C-4E40-9159-5B69DC55D461}"/>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5" name="Footer Placeholder 4">
            <a:extLst>
              <a:ext uri="{FF2B5EF4-FFF2-40B4-BE49-F238E27FC236}">
                <a16:creationId xmlns:a16="http://schemas.microsoft.com/office/drawing/2014/main" id="{A8DB8F43-47A9-4D5B-90A9-2B426F92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0CB1-B5F6-4AA1-8FA9-3B8AF4F7481A}"/>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134079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FAB97-E089-49C7-964F-6D7A21660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7A463-7C2C-44AA-8C68-A67C9060D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743D8-90D9-4A73-A51B-68D7E532E89A}"/>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5" name="Footer Placeholder 4">
            <a:extLst>
              <a:ext uri="{FF2B5EF4-FFF2-40B4-BE49-F238E27FC236}">
                <a16:creationId xmlns:a16="http://schemas.microsoft.com/office/drawing/2014/main" id="{E94F4BDE-67E3-4640-A213-702AC5B7C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011C2-B2C7-4DF9-A6A4-A185AE78359F}"/>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194492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A34B-413E-4C57-9C21-9F890C32D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D98E06-693F-4E0D-94BC-CE4E30E9A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18A75-5809-48F9-89DE-F3FBA0D6AA32}"/>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5" name="Footer Placeholder 4">
            <a:extLst>
              <a:ext uri="{FF2B5EF4-FFF2-40B4-BE49-F238E27FC236}">
                <a16:creationId xmlns:a16="http://schemas.microsoft.com/office/drawing/2014/main" id="{12984409-99F8-438F-A1F7-0E5F82D8D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6BA97-9F06-4EBA-8B49-1F1EA2B331D0}"/>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113581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AA18-07C3-4184-91C6-E87D95FE2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EBA3EA-31E6-4280-9C42-A8D85B417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82BF0-0B76-425B-A8FE-7747D255C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A6A586-8892-423A-997C-76D0BC2543E9}"/>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6" name="Footer Placeholder 5">
            <a:extLst>
              <a:ext uri="{FF2B5EF4-FFF2-40B4-BE49-F238E27FC236}">
                <a16:creationId xmlns:a16="http://schemas.microsoft.com/office/drawing/2014/main" id="{A87AF87D-2347-4D0C-9E92-041C5B833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36384-9673-496D-B75A-9D555BB6A50E}"/>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261302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73FB-1BD7-4840-B75A-1CD700C7A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14406-5931-48B1-BF17-4A3B0E2FD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96B68-7D88-451B-B04A-F18122683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F099D-05A6-4AD2-9A69-E7D863F7D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B9045D-FED1-494C-A28F-67BC4BC6E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18E83-710F-46F8-B452-EB9F351912B4}"/>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8" name="Footer Placeholder 7">
            <a:extLst>
              <a:ext uri="{FF2B5EF4-FFF2-40B4-BE49-F238E27FC236}">
                <a16:creationId xmlns:a16="http://schemas.microsoft.com/office/drawing/2014/main" id="{0BF28E11-52DB-42F6-8C78-0CD4E3F48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D17A8E-A6A0-4A9C-86B7-9F17B0BB78D5}"/>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384031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B52-132E-40EA-A3ED-22F949BCA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FCFC5-4001-4BBA-A54C-45BB04E29BE7}"/>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4" name="Footer Placeholder 3">
            <a:extLst>
              <a:ext uri="{FF2B5EF4-FFF2-40B4-BE49-F238E27FC236}">
                <a16:creationId xmlns:a16="http://schemas.microsoft.com/office/drawing/2014/main" id="{AD54824D-212F-4173-8A56-2C6D4C4D1C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FC24A2-11EF-41E8-A8A2-F5C6350ABA50}"/>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139603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DA2CC-09F1-4CFA-90F5-2B19BD02A994}"/>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3" name="Footer Placeholder 2">
            <a:extLst>
              <a:ext uri="{FF2B5EF4-FFF2-40B4-BE49-F238E27FC236}">
                <a16:creationId xmlns:a16="http://schemas.microsoft.com/office/drawing/2014/main" id="{84581482-C5EC-402E-9DCF-89BD0F4147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9C44D-D55C-4BAE-8DF9-4189FEC58BD2}"/>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417280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4D62-634E-4002-A949-149D23A45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0A878-15F0-4F34-BEF1-B5BD67254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855F43-DC78-4AEC-879D-BBBFBD48F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7CF8A-4F52-4B71-ADC7-D432A4A77FB0}"/>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6" name="Footer Placeholder 5">
            <a:extLst>
              <a:ext uri="{FF2B5EF4-FFF2-40B4-BE49-F238E27FC236}">
                <a16:creationId xmlns:a16="http://schemas.microsoft.com/office/drawing/2014/main" id="{43A31B24-2E7D-4FDD-AABE-E305A2836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52FA8-3143-4E22-95CE-D76FBD9DBEE0}"/>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402712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35CA-E34C-4A49-87EA-3F8351A4A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7A235-F62C-4CF8-A224-05CFB70DC2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1D7BA-16C1-4E84-BED5-EDDF6151F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12D6D-C2CD-4318-BEEF-7229B1EF26C0}"/>
              </a:ext>
            </a:extLst>
          </p:cNvPr>
          <p:cNvSpPr>
            <a:spLocks noGrp="1"/>
          </p:cNvSpPr>
          <p:nvPr>
            <p:ph type="dt" sz="half" idx="10"/>
          </p:nvPr>
        </p:nvSpPr>
        <p:spPr/>
        <p:txBody>
          <a:bodyPr/>
          <a:lstStyle/>
          <a:p>
            <a:fld id="{DA30ADC0-6067-46AB-AA5D-1588DF475646}" type="datetimeFigureOut">
              <a:rPr lang="en-US" smtClean="0"/>
              <a:t>5/22/2021</a:t>
            </a:fld>
            <a:endParaRPr lang="en-US"/>
          </a:p>
        </p:txBody>
      </p:sp>
      <p:sp>
        <p:nvSpPr>
          <p:cNvPr id="6" name="Footer Placeholder 5">
            <a:extLst>
              <a:ext uri="{FF2B5EF4-FFF2-40B4-BE49-F238E27FC236}">
                <a16:creationId xmlns:a16="http://schemas.microsoft.com/office/drawing/2014/main" id="{D6A654B3-68A9-4788-B964-147A43098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3B1A8-756F-446C-BC35-C7C60540C720}"/>
              </a:ext>
            </a:extLst>
          </p:cNvPr>
          <p:cNvSpPr>
            <a:spLocks noGrp="1"/>
          </p:cNvSpPr>
          <p:nvPr>
            <p:ph type="sldNum" sz="quarter" idx="12"/>
          </p:nvPr>
        </p:nvSpPr>
        <p:spPr/>
        <p:txBody>
          <a:bodyPr/>
          <a:lstStyle/>
          <a:p>
            <a:fld id="{6ADE49F9-26BD-475B-B13A-748DF5A37A77}" type="slidenum">
              <a:rPr lang="en-US" smtClean="0"/>
              <a:t>‹#›</a:t>
            </a:fld>
            <a:endParaRPr lang="en-US"/>
          </a:p>
        </p:txBody>
      </p:sp>
    </p:spTree>
    <p:extLst>
      <p:ext uri="{BB962C8B-B14F-4D97-AF65-F5344CB8AC3E}">
        <p14:creationId xmlns:p14="http://schemas.microsoft.com/office/powerpoint/2010/main" val="164977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1B899-4EA7-40BA-902E-EC7FB37DD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5A6AF-43C3-4A98-8A55-1CA1BD5426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779A4-3E9D-4FC1-B90C-5589995A2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0ADC0-6067-46AB-AA5D-1588DF475646}" type="datetimeFigureOut">
              <a:rPr lang="en-US" smtClean="0"/>
              <a:t>5/22/2021</a:t>
            </a:fld>
            <a:endParaRPr lang="en-US"/>
          </a:p>
        </p:txBody>
      </p:sp>
      <p:sp>
        <p:nvSpPr>
          <p:cNvPr id="5" name="Footer Placeholder 4">
            <a:extLst>
              <a:ext uri="{FF2B5EF4-FFF2-40B4-BE49-F238E27FC236}">
                <a16:creationId xmlns:a16="http://schemas.microsoft.com/office/drawing/2014/main" id="{72BF89A3-1CDE-4987-8231-409924D39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F225F-60CC-4857-A717-B60AB35FA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E49F9-26BD-475B-B13A-748DF5A37A77}" type="slidenum">
              <a:rPr lang="en-US" smtClean="0"/>
              <a:t>‹#›</a:t>
            </a:fld>
            <a:endParaRPr lang="en-US"/>
          </a:p>
        </p:txBody>
      </p:sp>
    </p:spTree>
    <p:extLst>
      <p:ext uri="{BB962C8B-B14F-4D97-AF65-F5344CB8AC3E}">
        <p14:creationId xmlns:p14="http://schemas.microsoft.com/office/powerpoint/2010/main" val="309208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055C-20F0-4E6C-8263-22B6D7CE6389}"/>
              </a:ext>
            </a:extLst>
          </p:cNvPr>
          <p:cNvSpPr>
            <a:spLocks noGrp="1"/>
          </p:cNvSpPr>
          <p:nvPr>
            <p:ph type="ctrTitle"/>
          </p:nvPr>
        </p:nvSpPr>
        <p:spPr>
          <a:xfrm>
            <a:off x="1524000" y="683825"/>
            <a:ext cx="9144000" cy="1154306"/>
          </a:xfrm>
        </p:spPr>
        <p:txBody>
          <a:bodyPr>
            <a:normAutofit/>
          </a:bodyPr>
          <a:lstStyle/>
          <a:p>
            <a:r>
              <a:rPr lang="en-US" sz="5400" b="1" cap="all" dirty="0">
                <a:latin typeface="+mn-lt"/>
              </a:rPr>
              <a:t>Principles of</a:t>
            </a:r>
          </a:p>
        </p:txBody>
      </p:sp>
      <p:sp>
        <p:nvSpPr>
          <p:cNvPr id="3" name="Subtitle 2">
            <a:extLst>
              <a:ext uri="{FF2B5EF4-FFF2-40B4-BE49-F238E27FC236}">
                <a16:creationId xmlns:a16="http://schemas.microsoft.com/office/drawing/2014/main" id="{6F25C590-7C8B-4E7E-9C53-9021ED82CBB0}"/>
              </a:ext>
            </a:extLst>
          </p:cNvPr>
          <p:cNvSpPr>
            <a:spLocks noGrp="1"/>
          </p:cNvSpPr>
          <p:nvPr>
            <p:ph type="subTitle" idx="1"/>
          </p:nvPr>
        </p:nvSpPr>
        <p:spPr>
          <a:xfrm>
            <a:off x="1524000" y="3778899"/>
            <a:ext cx="9144000" cy="2001416"/>
          </a:xfrm>
        </p:spPr>
        <p:txBody>
          <a:bodyPr>
            <a:normAutofit/>
          </a:bodyPr>
          <a:lstStyle/>
          <a:p>
            <a:r>
              <a:rPr lang="en-US" sz="6600" cap="small" dirty="0">
                <a:latin typeface="Acme" panose="02000706050000020004" pitchFamily="2" charset="0"/>
              </a:rPr>
              <a:t>Jehoshaphat</a:t>
            </a:r>
          </a:p>
          <a:p>
            <a:r>
              <a:rPr lang="en-US" sz="4800" dirty="0"/>
              <a:t>2 Chronicles 17-20</a:t>
            </a:r>
          </a:p>
        </p:txBody>
      </p:sp>
      <p:pic>
        <p:nvPicPr>
          <p:cNvPr id="11" name="Picture 10" descr="A picture containing text, clock, gauge&#10;&#10;Description automatically generated">
            <a:extLst>
              <a:ext uri="{FF2B5EF4-FFF2-40B4-BE49-F238E27FC236}">
                <a16:creationId xmlns:a16="http://schemas.microsoft.com/office/drawing/2014/main" id="{5AAA1E01-F275-4D5A-91CE-FCCD96731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64" y="1934454"/>
            <a:ext cx="10702271" cy="1430880"/>
          </a:xfrm>
          <a:prstGeom prst="rect">
            <a:avLst/>
          </a:prstGeom>
        </p:spPr>
      </p:pic>
    </p:spTree>
    <p:extLst>
      <p:ext uri="{BB962C8B-B14F-4D97-AF65-F5344CB8AC3E}">
        <p14:creationId xmlns:p14="http://schemas.microsoft.com/office/powerpoint/2010/main" val="273915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1" name="Picture 10" descr="A picture containing text, clock, gauge&#10;&#10;Description automatically generated">
            <a:extLst>
              <a:ext uri="{FF2B5EF4-FFF2-40B4-BE49-F238E27FC236}">
                <a16:creationId xmlns:a16="http://schemas.microsoft.com/office/drawing/2014/main" id="{5AAA1E01-F275-4D5A-91CE-FCCD96731463}"/>
              </a:ext>
            </a:extLst>
          </p:cNvPr>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731110" y="2838839"/>
            <a:ext cx="10702271" cy="1430880"/>
          </a:xfrm>
          <a:prstGeom prst="rect">
            <a:avLst/>
          </a:prstGeom>
        </p:spPr>
      </p:pic>
      <p:sp>
        <p:nvSpPr>
          <p:cNvPr id="2" name="Title 1">
            <a:extLst>
              <a:ext uri="{FF2B5EF4-FFF2-40B4-BE49-F238E27FC236}">
                <a16:creationId xmlns:a16="http://schemas.microsoft.com/office/drawing/2014/main" id="{407D055C-20F0-4E6C-8263-22B6D7CE6389}"/>
              </a:ext>
            </a:extLst>
          </p:cNvPr>
          <p:cNvSpPr>
            <a:spLocks noGrp="1"/>
          </p:cNvSpPr>
          <p:nvPr>
            <p:ph type="ctrTitle"/>
          </p:nvPr>
        </p:nvSpPr>
        <p:spPr>
          <a:xfrm>
            <a:off x="581892" y="-19726"/>
            <a:ext cx="11000709" cy="1154306"/>
          </a:xfrm>
        </p:spPr>
        <p:txBody>
          <a:bodyPr>
            <a:normAutofit/>
          </a:bodyPr>
          <a:lstStyle/>
          <a:p>
            <a:r>
              <a:rPr lang="en-US" b="1" dirty="0">
                <a:solidFill>
                  <a:schemeClr val="accent4">
                    <a:lumMod val="40000"/>
                    <a:lumOff val="60000"/>
                  </a:schemeClr>
                </a:solidFill>
                <a:effectLst>
                  <a:outerShdw dist="50800" dir="2700000" algn="tl" rotWithShape="0">
                    <a:prstClr val="black">
                      <a:alpha val="89000"/>
                    </a:prstClr>
                  </a:outerShdw>
                </a:effectLst>
                <a:latin typeface="Acme" panose="02000706050000020004" pitchFamily="2" charset="0"/>
              </a:rPr>
              <a:t>The Heart of </a:t>
            </a:r>
            <a:r>
              <a:rPr lang="en-US" dirty="0">
                <a:solidFill>
                  <a:schemeClr val="accent4">
                    <a:lumMod val="40000"/>
                    <a:lumOff val="60000"/>
                  </a:schemeClr>
                </a:solidFill>
                <a:effectLst>
                  <a:outerShdw dist="50800" dir="2700000" algn="tl" rotWithShape="0">
                    <a:prstClr val="black">
                      <a:alpha val="89000"/>
                    </a:prstClr>
                  </a:outerShdw>
                </a:effectLst>
                <a:latin typeface="Acme" panose="02000706050000020004" pitchFamily="2" charset="0"/>
              </a:rPr>
              <a:t>Jehoshaphat</a:t>
            </a:r>
            <a:endParaRPr lang="en-US" b="1" dirty="0">
              <a:solidFill>
                <a:schemeClr val="accent4">
                  <a:lumMod val="40000"/>
                  <a:lumOff val="60000"/>
                </a:schemeClr>
              </a:solidFill>
              <a:effectLst>
                <a:outerShdw dist="50800" dir="2700000" algn="tl" rotWithShape="0">
                  <a:prstClr val="black">
                    <a:alpha val="89000"/>
                  </a:prstClr>
                </a:outerShdw>
              </a:effectLst>
              <a:latin typeface="Acme" panose="02000706050000020004" pitchFamily="2" charset="0"/>
            </a:endParaRPr>
          </a:p>
        </p:txBody>
      </p:sp>
      <p:sp>
        <p:nvSpPr>
          <p:cNvPr id="3" name="Subtitle 2">
            <a:extLst>
              <a:ext uri="{FF2B5EF4-FFF2-40B4-BE49-F238E27FC236}">
                <a16:creationId xmlns:a16="http://schemas.microsoft.com/office/drawing/2014/main" id="{6F25C590-7C8B-4E7E-9C53-9021ED82CBB0}"/>
              </a:ext>
            </a:extLst>
          </p:cNvPr>
          <p:cNvSpPr>
            <a:spLocks noGrp="1"/>
          </p:cNvSpPr>
          <p:nvPr>
            <p:ph type="subTitle" idx="1"/>
          </p:nvPr>
        </p:nvSpPr>
        <p:spPr>
          <a:xfrm>
            <a:off x="406400" y="1134579"/>
            <a:ext cx="11379200" cy="5587953"/>
          </a:xfrm>
        </p:spPr>
        <p:txBody>
          <a:bodyPr>
            <a:normAutofit/>
          </a:bodyPr>
          <a:lstStyle/>
          <a:p>
            <a:pPr>
              <a:lnSpc>
                <a:spcPct val="100000"/>
              </a:lnSpc>
              <a:spcBef>
                <a:spcPts val="0"/>
              </a:spcBef>
            </a:pPr>
            <a:r>
              <a:rPr lang="en-US" sz="4400" b="1" dirty="0"/>
              <a:t>He Followed God’s Commandments</a:t>
            </a:r>
          </a:p>
          <a:p>
            <a:pPr>
              <a:lnSpc>
                <a:spcPct val="100000"/>
              </a:lnSpc>
              <a:spcBef>
                <a:spcPts val="0"/>
              </a:spcBef>
            </a:pPr>
            <a:r>
              <a:rPr lang="en-US" sz="4000" b="1" dirty="0"/>
              <a:t>(17:3-5)</a:t>
            </a:r>
            <a:r>
              <a:rPr lang="en-US" sz="4000" dirty="0"/>
              <a:t> Deut. 17:18-20; Acts 20:29-31</a:t>
            </a:r>
          </a:p>
          <a:p>
            <a:pPr>
              <a:lnSpc>
                <a:spcPct val="100000"/>
              </a:lnSpc>
              <a:spcBef>
                <a:spcPts val="0"/>
              </a:spcBef>
            </a:pPr>
            <a:endParaRPr lang="en-US" sz="600" dirty="0"/>
          </a:p>
          <a:p>
            <a:pPr>
              <a:lnSpc>
                <a:spcPct val="100000"/>
              </a:lnSpc>
              <a:spcBef>
                <a:spcPts val="0"/>
              </a:spcBef>
            </a:pPr>
            <a:r>
              <a:rPr lang="en-US" sz="4400" b="1" dirty="0"/>
              <a:t>His Heart Delighted in the Ways of the Lord</a:t>
            </a:r>
          </a:p>
          <a:p>
            <a:pPr>
              <a:lnSpc>
                <a:spcPct val="100000"/>
              </a:lnSpc>
              <a:spcBef>
                <a:spcPts val="0"/>
              </a:spcBef>
            </a:pPr>
            <a:r>
              <a:rPr lang="en-US" sz="4000" b="1" dirty="0"/>
              <a:t>(17:6) </a:t>
            </a:r>
            <a:r>
              <a:rPr lang="en-US" sz="4000" dirty="0"/>
              <a:t>Deut. 17:17; 1 Kgs. 11:4; Psa. 63:1; 1 Cor. 15:33</a:t>
            </a:r>
            <a:endParaRPr lang="en-US" sz="600" dirty="0"/>
          </a:p>
          <a:p>
            <a:pPr>
              <a:lnSpc>
                <a:spcPct val="100000"/>
              </a:lnSpc>
              <a:spcBef>
                <a:spcPts val="0"/>
              </a:spcBef>
            </a:pPr>
            <a:endParaRPr lang="en-US" sz="600" dirty="0"/>
          </a:p>
          <a:p>
            <a:pPr>
              <a:lnSpc>
                <a:spcPct val="100000"/>
              </a:lnSpc>
              <a:spcBef>
                <a:spcPts val="0"/>
              </a:spcBef>
            </a:pPr>
            <a:r>
              <a:rPr lang="en-US" sz="4400" b="1" dirty="0"/>
              <a:t>He Prepared His Heart to Seek God</a:t>
            </a:r>
          </a:p>
          <a:p>
            <a:pPr>
              <a:lnSpc>
                <a:spcPct val="100000"/>
              </a:lnSpc>
              <a:spcBef>
                <a:spcPts val="0"/>
              </a:spcBef>
            </a:pPr>
            <a:r>
              <a:rPr lang="en-US" sz="4000" b="1" dirty="0"/>
              <a:t>(19:3; 18:4-7) </a:t>
            </a:r>
            <a:r>
              <a:rPr lang="en-US" sz="4000" dirty="0"/>
              <a:t>Deut. 6:4-8; Eph. 6:4</a:t>
            </a:r>
            <a:endParaRPr lang="en-US" sz="600" dirty="0"/>
          </a:p>
          <a:p>
            <a:pPr>
              <a:lnSpc>
                <a:spcPct val="100000"/>
              </a:lnSpc>
              <a:spcBef>
                <a:spcPts val="0"/>
              </a:spcBef>
            </a:pPr>
            <a:endParaRPr lang="en-US" sz="600" b="1" dirty="0"/>
          </a:p>
          <a:p>
            <a:pPr>
              <a:lnSpc>
                <a:spcPct val="100000"/>
              </a:lnSpc>
              <a:spcBef>
                <a:spcPts val="0"/>
              </a:spcBef>
            </a:pPr>
            <a:r>
              <a:rPr lang="en-US" sz="4400" b="1" dirty="0"/>
              <a:t>He Trusted in God</a:t>
            </a:r>
          </a:p>
          <a:p>
            <a:pPr>
              <a:lnSpc>
                <a:spcPct val="100000"/>
              </a:lnSpc>
              <a:spcBef>
                <a:spcPts val="0"/>
              </a:spcBef>
            </a:pPr>
            <a:r>
              <a:rPr lang="en-US" sz="4000" b="1" dirty="0"/>
              <a:t>(20:5-12) </a:t>
            </a:r>
            <a:r>
              <a:rPr lang="en-US" sz="4000" dirty="0"/>
              <a:t>1 Cor. 15:54-57; Rev. 17:14</a:t>
            </a:r>
          </a:p>
        </p:txBody>
      </p:sp>
    </p:spTree>
    <p:extLst>
      <p:ext uri="{BB962C8B-B14F-4D97-AF65-F5344CB8AC3E}">
        <p14:creationId xmlns:p14="http://schemas.microsoft.com/office/powerpoint/2010/main" val="4251940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anim calcmode="lin" valueType="num">
                                      <p:cBhvr>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anim calcmode="lin" valueType="num">
                                      <p:cBhvr>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mph" presetSubtype="0" fill="hold" nodeType="clickEffect">
                                  <p:stCondLst>
                                    <p:cond delay="0"/>
                                  </p:stCondLst>
                                  <p:childTnLst>
                                    <p:animClr clrSpc="hsl" dir="cw">
                                      <p:cBhvr override="childStyle">
                                        <p:cTn id="54" dur="500" fill="hold"/>
                                        <p:tgtEl>
                                          <p:spTgt spid="3">
                                            <p:txEl>
                                              <p:pRg st="0" end="0"/>
                                            </p:txEl>
                                          </p:spTgt>
                                        </p:tgtEl>
                                        <p:attrNameLst>
                                          <p:attrName>style.color</p:attrName>
                                        </p:attrNameLst>
                                      </p:cBhvr>
                                      <p:by>
                                        <p:hsl h="10842353" s="0" l="0"/>
                                      </p:by>
                                    </p:animClr>
                                    <p:animClr clrSpc="hsl" dir="cw">
                                      <p:cBhvr>
                                        <p:cTn id="55" dur="500" fill="hold"/>
                                        <p:tgtEl>
                                          <p:spTgt spid="3">
                                            <p:txEl>
                                              <p:pRg st="0" end="0"/>
                                            </p:txEl>
                                          </p:spTgt>
                                        </p:tgtEl>
                                        <p:attrNameLst>
                                          <p:attrName>fillcolor</p:attrName>
                                        </p:attrNameLst>
                                      </p:cBhvr>
                                      <p:by>
                                        <p:hsl h="10842353" s="0" l="0"/>
                                      </p:by>
                                    </p:animClr>
                                    <p:animClr clrSpc="hsl" dir="cw">
                                      <p:cBhvr>
                                        <p:cTn id="56" dur="500" fill="hold"/>
                                        <p:tgtEl>
                                          <p:spTgt spid="3">
                                            <p:txEl>
                                              <p:pRg st="0" end="0"/>
                                            </p:txEl>
                                          </p:spTgt>
                                        </p:tgtEl>
                                        <p:attrNameLst>
                                          <p:attrName>stroke.color</p:attrName>
                                        </p:attrNameLst>
                                      </p:cBhvr>
                                      <p:by>
                                        <p:hsl h="10842353" s="0" l="0"/>
                                      </p:by>
                                    </p:animClr>
                                    <p:set>
                                      <p:cBhvr>
                                        <p:cTn id="57"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1" name="Picture 10" descr="A picture containing text, clock, gauge&#10;&#10;Description automatically generated">
            <a:extLst>
              <a:ext uri="{FF2B5EF4-FFF2-40B4-BE49-F238E27FC236}">
                <a16:creationId xmlns:a16="http://schemas.microsoft.com/office/drawing/2014/main" id="{5AAA1E01-F275-4D5A-91CE-FCCD96731463}"/>
              </a:ext>
            </a:extLst>
          </p:cNvPr>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731110" y="2838839"/>
            <a:ext cx="10702271" cy="1430880"/>
          </a:xfrm>
          <a:prstGeom prst="rect">
            <a:avLst/>
          </a:prstGeom>
        </p:spPr>
      </p:pic>
      <p:sp>
        <p:nvSpPr>
          <p:cNvPr id="2" name="Title 1">
            <a:extLst>
              <a:ext uri="{FF2B5EF4-FFF2-40B4-BE49-F238E27FC236}">
                <a16:creationId xmlns:a16="http://schemas.microsoft.com/office/drawing/2014/main" id="{407D055C-20F0-4E6C-8263-22B6D7CE6389}"/>
              </a:ext>
            </a:extLst>
          </p:cNvPr>
          <p:cNvSpPr>
            <a:spLocks noGrp="1"/>
          </p:cNvSpPr>
          <p:nvPr>
            <p:ph type="ctrTitle"/>
          </p:nvPr>
        </p:nvSpPr>
        <p:spPr>
          <a:xfrm>
            <a:off x="581892" y="-19726"/>
            <a:ext cx="11000709" cy="1154306"/>
          </a:xfrm>
        </p:spPr>
        <p:txBody>
          <a:bodyPr>
            <a:normAutofit/>
          </a:bodyPr>
          <a:lstStyle/>
          <a:p>
            <a:r>
              <a:rPr lang="en-US" dirty="0">
                <a:solidFill>
                  <a:schemeClr val="accent4">
                    <a:lumMod val="40000"/>
                    <a:lumOff val="60000"/>
                  </a:schemeClr>
                </a:solidFill>
                <a:effectLst>
                  <a:outerShdw dist="50800" dir="2700000" algn="tl" rotWithShape="0">
                    <a:prstClr val="black">
                      <a:alpha val="89000"/>
                    </a:prstClr>
                  </a:outerShdw>
                </a:effectLst>
                <a:latin typeface="Acme" panose="02000706050000020004" pitchFamily="2" charset="0"/>
              </a:rPr>
              <a:t>Jehoshaphat’s Reign Over Judah</a:t>
            </a:r>
            <a:endParaRPr lang="en-US" b="1" dirty="0">
              <a:solidFill>
                <a:schemeClr val="accent4">
                  <a:lumMod val="40000"/>
                  <a:lumOff val="60000"/>
                </a:schemeClr>
              </a:solidFill>
              <a:effectLst>
                <a:outerShdw dist="50800" dir="2700000" algn="tl" rotWithShape="0">
                  <a:prstClr val="black">
                    <a:alpha val="89000"/>
                  </a:prstClr>
                </a:outerShdw>
              </a:effectLst>
              <a:latin typeface="Acme" panose="02000706050000020004" pitchFamily="2" charset="0"/>
            </a:endParaRPr>
          </a:p>
        </p:txBody>
      </p:sp>
      <p:sp>
        <p:nvSpPr>
          <p:cNvPr id="3" name="Subtitle 2">
            <a:extLst>
              <a:ext uri="{FF2B5EF4-FFF2-40B4-BE49-F238E27FC236}">
                <a16:creationId xmlns:a16="http://schemas.microsoft.com/office/drawing/2014/main" id="{6F25C590-7C8B-4E7E-9C53-9021ED82CBB0}"/>
              </a:ext>
            </a:extLst>
          </p:cNvPr>
          <p:cNvSpPr>
            <a:spLocks noGrp="1"/>
          </p:cNvSpPr>
          <p:nvPr>
            <p:ph type="subTitle" idx="1"/>
          </p:nvPr>
        </p:nvSpPr>
        <p:spPr>
          <a:xfrm>
            <a:off x="406400" y="1134579"/>
            <a:ext cx="11379200" cy="5587953"/>
          </a:xfrm>
        </p:spPr>
        <p:txBody>
          <a:bodyPr>
            <a:normAutofit/>
          </a:bodyPr>
          <a:lstStyle/>
          <a:p>
            <a:pPr>
              <a:lnSpc>
                <a:spcPct val="100000"/>
              </a:lnSpc>
              <a:spcBef>
                <a:spcPts val="0"/>
              </a:spcBef>
            </a:pPr>
            <a:r>
              <a:rPr lang="en-US" sz="4400" b="1" dirty="0"/>
              <a:t>He Sent Levites to Teach the Law!</a:t>
            </a:r>
          </a:p>
          <a:p>
            <a:pPr>
              <a:lnSpc>
                <a:spcPct val="100000"/>
              </a:lnSpc>
              <a:spcBef>
                <a:spcPts val="0"/>
              </a:spcBef>
            </a:pPr>
            <a:r>
              <a:rPr lang="en-US" sz="4000" b="1" dirty="0"/>
              <a:t>(17:7-9)</a:t>
            </a:r>
            <a:endParaRPr lang="en-US" sz="4000" dirty="0"/>
          </a:p>
          <a:p>
            <a:pPr>
              <a:lnSpc>
                <a:spcPct val="100000"/>
              </a:lnSpc>
              <a:spcBef>
                <a:spcPts val="0"/>
              </a:spcBef>
            </a:pPr>
            <a:endParaRPr lang="en-US" sz="600" dirty="0"/>
          </a:p>
          <a:p>
            <a:pPr>
              <a:lnSpc>
                <a:spcPct val="100000"/>
              </a:lnSpc>
              <a:spcBef>
                <a:spcPts val="0"/>
              </a:spcBef>
            </a:pPr>
            <a:r>
              <a:rPr lang="en-US" sz="4400" b="1" dirty="0"/>
              <a:t>He Instructed Judges to Fear the Lord!</a:t>
            </a:r>
          </a:p>
          <a:p>
            <a:pPr>
              <a:lnSpc>
                <a:spcPct val="100000"/>
              </a:lnSpc>
              <a:spcBef>
                <a:spcPts val="0"/>
              </a:spcBef>
            </a:pPr>
            <a:r>
              <a:rPr lang="en-US" sz="4000" b="1" dirty="0"/>
              <a:t>(19:4-7)</a:t>
            </a:r>
            <a:endParaRPr lang="en-US" sz="600" dirty="0"/>
          </a:p>
          <a:p>
            <a:pPr>
              <a:lnSpc>
                <a:spcPct val="100000"/>
              </a:lnSpc>
              <a:spcBef>
                <a:spcPts val="0"/>
              </a:spcBef>
            </a:pPr>
            <a:r>
              <a:rPr lang="en-US" sz="4400" b="1" dirty="0"/>
              <a:t>He Commanded Leaders to Warn Against Sin!</a:t>
            </a:r>
          </a:p>
          <a:p>
            <a:pPr>
              <a:lnSpc>
                <a:spcPct val="100000"/>
              </a:lnSpc>
              <a:spcBef>
                <a:spcPts val="0"/>
              </a:spcBef>
            </a:pPr>
            <a:r>
              <a:rPr lang="en-US" sz="4000" b="1" dirty="0"/>
              <a:t>(19:8-11)</a:t>
            </a:r>
            <a:endParaRPr lang="en-US" sz="600" b="1" dirty="0"/>
          </a:p>
          <a:p>
            <a:pPr>
              <a:lnSpc>
                <a:spcPct val="100000"/>
              </a:lnSpc>
              <a:spcBef>
                <a:spcPts val="0"/>
              </a:spcBef>
            </a:pPr>
            <a:r>
              <a:rPr lang="en-US" sz="4400" b="1" dirty="0"/>
              <a:t>He Encouraged People to Have Faith!</a:t>
            </a:r>
          </a:p>
          <a:p>
            <a:pPr>
              <a:lnSpc>
                <a:spcPct val="100000"/>
              </a:lnSpc>
              <a:spcBef>
                <a:spcPts val="0"/>
              </a:spcBef>
            </a:pPr>
            <a:r>
              <a:rPr lang="en-US" sz="4000" b="1" dirty="0"/>
              <a:t>(20:20-24)</a:t>
            </a:r>
            <a:endParaRPr lang="en-US" sz="4000" dirty="0"/>
          </a:p>
        </p:txBody>
      </p:sp>
    </p:spTree>
    <p:extLst>
      <p:ext uri="{BB962C8B-B14F-4D97-AF65-F5344CB8AC3E}">
        <p14:creationId xmlns:p14="http://schemas.microsoft.com/office/powerpoint/2010/main" val="1624152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055C-20F0-4E6C-8263-22B6D7CE6389}"/>
              </a:ext>
            </a:extLst>
          </p:cNvPr>
          <p:cNvSpPr>
            <a:spLocks noGrp="1"/>
          </p:cNvSpPr>
          <p:nvPr>
            <p:ph type="ctrTitle"/>
          </p:nvPr>
        </p:nvSpPr>
        <p:spPr>
          <a:xfrm>
            <a:off x="880330" y="4814159"/>
            <a:ext cx="10312603" cy="1154306"/>
          </a:xfrm>
        </p:spPr>
        <p:txBody>
          <a:bodyPr anchor="t">
            <a:normAutofit/>
          </a:bodyPr>
          <a:lstStyle/>
          <a:p>
            <a:r>
              <a:rPr lang="en-US" sz="4400" b="1" dirty="0">
                <a:latin typeface="+mn-lt"/>
              </a:rPr>
              <a:t>2 Chronicles 20:29-30</a:t>
            </a:r>
          </a:p>
        </p:txBody>
      </p:sp>
      <p:sp>
        <p:nvSpPr>
          <p:cNvPr id="3" name="Subtitle 2">
            <a:extLst>
              <a:ext uri="{FF2B5EF4-FFF2-40B4-BE49-F238E27FC236}">
                <a16:creationId xmlns:a16="http://schemas.microsoft.com/office/drawing/2014/main" id="{6F25C590-7C8B-4E7E-9C53-9021ED82CBB0}"/>
              </a:ext>
            </a:extLst>
          </p:cNvPr>
          <p:cNvSpPr>
            <a:spLocks noGrp="1"/>
          </p:cNvSpPr>
          <p:nvPr>
            <p:ph type="subTitle" idx="1"/>
          </p:nvPr>
        </p:nvSpPr>
        <p:spPr>
          <a:xfrm>
            <a:off x="1058331" y="2443492"/>
            <a:ext cx="10346267" cy="2370667"/>
          </a:xfrm>
        </p:spPr>
        <p:txBody>
          <a:bodyPr>
            <a:noAutofit/>
          </a:bodyPr>
          <a:lstStyle/>
          <a:p>
            <a:r>
              <a:rPr lang="en-US" sz="4800" dirty="0">
                <a:latin typeface="Acme" panose="02000706050000020004" pitchFamily="2" charset="0"/>
              </a:rPr>
              <a:t>Jehoshaphat’s example shows us</a:t>
            </a:r>
            <a:br>
              <a:rPr lang="en-US" sz="4800" dirty="0">
                <a:latin typeface="Acme" panose="02000706050000020004" pitchFamily="2" charset="0"/>
              </a:rPr>
            </a:br>
            <a:r>
              <a:rPr lang="en-US" sz="4800" dirty="0">
                <a:latin typeface="Acme" panose="02000706050000020004" pitchFamily="2" charset="0"/>
              </a:rPr>
              <a:t>that righteous leadership will bring</a:t>
            </a:r>
            <a:br>
              <a:rPr lang="en-US" sz="4800" dirty="0">
                <a:latin typeface="Acme" panose="02000706050000020004" pitchFamily="2" charset="0"/>
              </a:rPr>
            </a:br>
            <a:r>
              <a:rPr lang="en-US" sz="4800" dirty="0">
                <a:latin typeface="Acme" panose="02000706050000020004" pitchFamily="2" charset="0"/>
              </a:rPr>
              <a:t>God’s blessings</a:t>
            </a:r>
            <a:endParaRPr lang="en-US" sz="4800" dirty="0"/>
          </a:p>
        </p:txBody>
      </p:sp>
      <p:pic>
        <p:nvPicPr>
          <p:cNvPr id="11" name="Picture 10" descr="A picture containing text, clock, gauge&#10;&#10;Description automatically generated">
            <a:extLst>
              <a:ext uri="{FF2B5EF4-FFF2-40B4-BE49-F238E27FC236}">
                <a16:creationId xmlns:a16="http://schemas.microsoft.com/office/drawing/2014/main" id="{5AAA1E01-F275-4D5A-91CE-FCCD96731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30" y="612962"/>
            <a:ext cx="10702271" cy="1430880"/>
          </a:xfrm>
          <a:prstGeom prst="rect">
            <a:avLst/>
          </a:prstGeom>
        </p:spPr>
      </p:pic>
    </p:spTree>
    <p:extLst>
      <p:ext uri="{BB962C8B-B14F-4D97-AF65-F5344CB8AC3E}">
        <p14:creationId xmlns:p14="http://schemas.microsoft.com/office/powerpoint/2010/main" val="110143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1855</Words>
  <Application>Microsoft Office PowerPoint</Application>
  <PresentationFormat>Widescreen</PresentationFormat>
  <Paragraphs>108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 Light</vt:lpstr>
      <vt:lpstr>Calibri</vt:lpstr>
      <vt:lpstr>Acme</vt:lpstr>
      <vt:lpstr>Office Theme</vt:lpstr>
      <vt:lpstr>Principles of</vt:lpstr>
      <vt:lpstr>The Heart of Jehoshaphat</vt:lpstr>
      <vt:lpstr>Jehoshaphat’s Reign Over Judah</vt:lpstr>
      <vt:lpstr>2 Chronicles 20:29-30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dc:title>
  <dc:creator>Stan Cox</dc:creator>
  <cp:lastModifiedBy>Stan Cox</cp:lastModifiedBy>
  <cp:revision>10</cp:revision>
  <dcterms:created xsi:type="dcterms:W3CDTF">2021-05-22T20:47:55Z</dcterms:created>
  <dcterms:modified xsi:type="dcterms:W3CDTF">2021-05-23T04:20:49Z</dcterms:modified>
</cp:coreProperties>
</file>